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sldIdLst>
    <p:sldId id="2000" r:id="rId3"/>
    <p:sldId id="1967" r:id="rId5"/>
    <p:sldId id="1968" r:id="rId6"/>
    <p:sldId id="2057" r:id="rId7"/>
    <p:sldId id="2058" r:id="rId8"/>
    <p:sldId id="2059" r:id="rId9"/>
    <p:sldId id="2060" r:id="rId10"/>
    <p:sldId id="2063" r:id="rId11"/>
    <p:sldId id="2061" r:id="rId12"/>
    <p:sldId id="2030" r:id="rId13"/>
  </p:sldIdLst>
  <p:sldSz cx="12858750" cy="7232650"/>
  <p:notesSz cx="6858000" cy="9144000"/>
  <p:custDataLst>
    <p:tags r:id="rId17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6" userDrawn="1">
          <p15:clr>
            <a:srgbClr val="A4A3A4"/>
          </p15:clr>
        </p15:guide>
        <p15:guide id="2" orient="horz" pos="4064" userDrawn="1">
          <p15:clr>
            <a:srgbClr val="A4A3A4"/>
          </p15:clr>
        </p15:guide>
        <p15:guide id="3" pos="4041" userDrawn="1">
          <p15:clr>
            <a:srgbClr val="A4A3A4"/>
          </p15:clr>
        </p15:guide>
        <p15:guide id="4" pos="559" userDrawn="1">
          <p15:clr>
            <a:srgbClr val="A4A3A4"/>
          </p15:clr>
        </p15:guide>
        <p15:guide id="5" pos="7528" userDrawn="1">
          <p15:clr>
            <a:srgbClr val="A4A3A4"/>
          </p15:clr>
        </p15:guide>
        <p15:guide id="6" pos="68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9238A"/>
    <a:srgbClr val="121962"/>
    <a:srgbClr val="420102"/>
    <a:srgbClr val="AE1A4A"/>
    <a:srgbClr val="5599CE"/>
    <a:srgbClr val="58EDFB"/>
    <a:srgbClr val="FF3399"/>
    <a:srgbClr val="FF33CC"/>
    <a:srgbClr val="A1C8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57" autoAdjust="0"/>
    <p:restoredTop sz="95317" autoAdjust="0"/>
  </p:normalViewPr>
  <p:slideViewPr>
    <p:cSldViewPr showGuides="1">
      <p:cViewPr varScale="1">
        <p:scale>
          <a:sx n="67" d="100"/>
          <a:sy n="67" d="100"/>
        </p:scale>
        <p:origin x="-660" y="-96"/>
      </p:cViewPr>
      <p:guideLst>
        <p:guide orient="horz" pos="326"/>
        <p:guide orient="horz" pos="4064"/>
        <p:guide pos="4041"/>
        <p:guide pos="559"/>
        <p:guide pos="7528"/>
        <p:guide pos="6808"/>
      </p:guideLst>
    </p:cSldViewPr>
  </p:slideViewPr>
  <p:outlineViewPr>
    <p:cViewPr>
      <p:scale>
        <a:sx n="100" d="100"/>
        <a:sy n="100" d="100"/>
      </p:scale>
      <p:origin x="0" y="-205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18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B7CD8-0880-4657-846F-DC4F2CBC49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36E3-D6A6-442B-ADA0-DDC4ECA28A3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4039" y="385072"/>
            <a:ext cx="11090672" cy="139797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84039" y="6703595"/>
            <a:ext cx="2893219" cy="385072"/>
          </a:xfrm>
        </p:spPr>
        <p:txBody>
          <a:bodyPr/>
          <a:lstStyle>
            <a:lvl1pPr>
              <a:defRPr/>
            </a:lvl1pPr>
          </a:lstStyle>
          <a:p>
            <a:fld id="{F14E7EB6-CBD1-49E6-A6EC-446C7CE0146C}" type="datetime1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259461" y="6703595"/>
            <a:ext cx="4339828" cy="385072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081492" y="6703595"/>
            <a:ext cx="2893219" cy="385072"/>
          </a:xfrm>
        </p:spPr>
        <p:txBody>
          <a:bodyPr/>
          <a:lstStyle>
            <a:lvl1pPr>
              <a:defRPr/>
            </a:lvl1pPr>
          </a:lstStyle>
          <a:p>
            <a:fld id="{32AB93E7-1588-4D19-9BF2-FAF36B82A6F0}" type="slidenum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B7CD8-0880-4657-846F-DC4F2CBC49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636E3-D6A6-442B-ADA0-DDC4ECA28A3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8" Type="http://schemas.openxmlformats.org/officeDocument/2006/relationships/notesSlide" Target="../notesSlides/notesSlide2.xml"/><Relationship Id="rId17" Type="http://schemas.openxmlformats.org/officeDocument/2006/relationships/slideLayout" Target="../slideLayouts/slideLayout3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tags" Target="../tags/tag16.xml"/></Relationships>
</file>

<file path=ppt/slides/_rels/slide8.xml.rels><?xml version="1.0" encoding="UTF-8" standalone="yes"?>
<Relationships xmlns="http://schemas.openxmlformats.org/package/2006/relationships"><Relationship Id="rId9" Type="http://schemas.microsoft.com/office/2007/relationships/media" Target="../media/media1.mp4"/><Relationship Id="rId8" Type="http://schemas.openxmlformats.org/officeDocument/2006/relationships/video" Target="../media/media1.mp4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2" Type="http://schemas.openxmlformats.org/officeDocument/2006/relationships/notesSlide" Target="../notesSlides/notesSlide8.xml"/><Relationship Id="rId11" Type="http://schemas.openxmlformats.org/officeDocument/2006/relationships/slideLayout" Target="../slideLayouts/slideLayout4.xml"/><Relationship Id="rId10" Type="http://schemas.openxmlformats.org/officeDocument/2006/relationships/image" Target="../media/image14.png"/><Relationship Id="rId1" Type="http://schemas.openxmlformats.org/officeDocument/2006/relationships/tags" Target="../tags/tag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232661"/>
            <a:ext cx="12858750" cy="24509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矩形 259"/>
          <p:cNvSpPr>
            <a:spLocks noChangeArrowheads="1"/>
          </p:cNvSpPr>
          <p:nvPr/>
        </p:nvSpPr>
        <p:spPr bwMode="auto">
          <a:xfrm>
            <a:off x="2573020" y="3088640"/>
            <a:ext cx="795210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indent="0" algn="ctr" defTabSz="914400">
              <a:buClrTx/>
              <a:buNone/>
            </a:pPr>
            <a:r>
              <a:rPr lang="zh-CN" altLang="en-US" sz="4800" b="1" dirty="0">
                <a:solidFill>
                  <a:schemeClr val="bg1"/>
                </a:solidFill>
                <a:uFillTx/>
                <a:latin typeface="+mj-lt"/>
                <a:ea typeface="+mj-ea"/>
                <a:cs typeface="+mj-cs"/>
                <a:sym typeface="+mn-ea"/>
              </a:rPr>
              <a:t>智能家居控制系统</a:t>
            </a:r>
            <a:endParaRPr lang="zh-CN" altLang="en-US" sz="4800" b="1" dirty="0">
              <a:solidFill>
                <a:schemeClr val="bg1"/>
              </a:solidFill>
              <a:uFillTx/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16" name="矩形 15"/>
          <p:cNvSpPr/>
          <p:nvPr/>
        </p:nvSpPr>
        <p:spPr>
          <a:xfrm flipV="1">
            <a:off x="-38100" y="4785376"/>
            <a:ext cx="12858750" cy="1083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952990" y="6297930"/>
            <a:ext cx="2867660" cy="934720"/>
          </a:xfrm>
          <a:prstGeom prst="rect">
            <a:avLst/>
          </a:prstGeom>
        </p:spPr>
      </p:pic>
      <p:sp>
        <p:nvSpPr>
          <p:cNvPr id="4" name="标题 4097"/>
          <p:cNvSpPr>
            <a:spLocks noGrp="1"/>
          </p:cNvSpPr>
          <p:nvPr/>
        </p:nvSpPr>
        <p:spPr>
          <a:xfrm>
            <a:off x="283845" y="66675"/>
            <a:ext cx="7811770" cy="88328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marL="0" lvl="0" indent="0" algn="ctr" defTabSz="91440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None/>
              <a:defRPr sz="3600" b="1" i="0" u="none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buClrTx/>
              <a:buNone/>
            </a:pPr>
            <a:r>
              <a:rPr lang="zh-CN" altLang="en-US" baseline="0" dirty="0">
                <a:solidFill>
                  <a:schemeClr val="accent3">
                    <a:lumMod val="75000"/>
                  </a:schemeClr>
                </a:solidFill>
                <a:uFillTx/>
                <a:latin typeface="+mj-lt"/>
                <a:ea typeface="+mj-ea"/>
                <a:cs typeface="+mj-cs"/>
              </a:rPr>
              <a:t>智能物联网</a:t>
            </a:r>
            <a:r>
              <a:rPr lang="zh-CN" altLang="en-US" baseline="0" dirty="0">
                <a:solidFill>
                  <a:schemeClr val="accent3">
                    <a:lumMod val="75000"/>
                  </a:schemeClr>
                </a:solidFill>
                <a:uFillTx/>
                <a:latin typeface="+mj-lt"/>
                <a:ea typeface="+mj-ea"/>
                <a:cs typeface="+mj-cs"/>
              </a:rPr>
              <a:t>创新实践</a:t>
            </a:r>
            <a:endParaRPr lang="zh-CN" altLang="en-US" baseline="0" dirty="0">
              <a:solidFill>
                <a:schemeClr val="accent3">
                  <a:lumMod val="75000"/>
                </a:schemeClr>
              </a:solidFill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290" name="副标题 4098"/>
          <p:cNvSpPr>
            <a:spLocks noGrp="1"/>
          </p:cNvSpPr>
          <p:nvPr/>
        </p:nvSpPr>
        <p:spPr>
          <a:xfrm>
            <a:off x="3309620" y="5227955"/>
            <a:ext cx="6950075" cy="1325245"/>
          </a:xfrm>
          <a:prstGeom prst="rect">
            <a:avLst/>
          </a:prstGeom>
          <a:noFill/>
          <a:ln w="9525">
            <a:noFill/>
          </a:ln>
        </p:spPr>
        <p:txBody>
          <a:bodyPr anchor="t"/>
          <a:lstStyle>
            <a:lvl1pPr marL="0" lvl="0" indent="0" algn="ctr" defTabSz="914400" eaLnBrk="1" fontAlgn="base" latinLnBrk="0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rgbClr val="41B1FB"/>
              </a:buClr>
              <a:buSzPct val="50000"/>
              <a:buFont typeface="Wingdings" panose="05000000000000000000" pitchFamily="2" charset="2"/>
              <a:buNone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lvl="1" indent="0" algn="ctr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Calibri" panose="020F050202020403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indent="-914400" algn="ctr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indent="-1371600" algn="ctr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indent="-1828800" algn="ctr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None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 sz="1800" b="0" i="0" u="none" kern="1200" baseline="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 sz="1800" b="0" i="0" u="none" kern="1200" baseline="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 sz="1800" b="0" i="0" u="none" kern="1200" baseline="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Calibri" panose="020F0502020204030204" pitchFamily="34" charset="0"/>
              <a:buChar char="•"/>
              <a:defRPr sz="1800" b="0" i="0" u="none" kern="1200" baseline="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</a:pPr>
            <a:r>
              <a:rPr lang="zh-CN" altLang="en-US" sz="2800" cap="all" dirty="0">
                <a:solidFill>
                  <a:srgbClr val="12196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电子与信息</a:t>
            </a:r>
            <a:r>
              <a:rPr lang="zh-CN" altLang="en-US" sz="2800" cap="all" dirty="0">
                <a:solidFill>
                  <a:srgbClr val="12196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工程学院      通信工程专业</a:t>
            </a:r>
            <a:endParaRPr lang="zh-CN" altLang="en-US" sz="2800" strike="noStrike" cap="all" noProof="1" dirty="0">
              <a:solidFill>
                <a:srgbClr val="121962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  <a:p>
            <a:pPr algn="ctr" defTabSz="914400" fontAlgn="base">
              <a:lnSpc>
                <a:spcPct val="100000"/>
              </a:lnSpc>
              <a:spcBef>
                <a:spcPct val="20000"/>
              </a:spcBef>
              <a:buClr>
                <a:srgbClr val="41B1FB"/>
              </a:buClr>
              <a:buSzPct val="50000"/>
              <a:buFont typeface="Arial" panose="020B0604020202020204" pitchFamily="34" charset="0"/>
            </a:pPr>
            <a:r>
              <a:rPr lang="en-US" altLang="zh-CN" sz="2800" cap="all" dirty="0">
                <a:solidFill>
                  <a:srgbClr val="12196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2050971</a:t>
            </a:r>
            <a:r>
              <a:rPr lang="zh-CN" altLang="en-US" sz="2800" cap="all" dirty="0">
                <a:solidFill>
                  <a:srgbClr val="12196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    马家源</a:t>
            </a:r>
            <a:endParaRPr lang="zh-CN" altLang="en-US" sz="2800" strike="noStrike" cap="all" baseline="0" noProof="1" dirty="0">
              <a:solidFill>
                <a:srgbClr val="121962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ctr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</a:pPr>
            <a:endParaRPr lang="zh-CN" altLang="en-US" b="1" baseline="0" dirty="0">
              <a:solidFill>
                <a:schemeClr val="tx1"/>
              </a:solidFill>
              <a:uFillTx/>
              <a:latin typeface="+mn-lt"/>
              <a:ea typeface="+mn-ea"/>
              <a:cs typeface="+mn-cs"/>
            </a:endParaRPr>
          </a:p>
          <a:p>
            <a:pPr defTabSz="914400">
              <a:lnSpc>
                <a:spcPct val="80000"/>
              </a:lnSpc>
              <a:buClr>
                <a:srgbClr val="41B1FB"/>
              </a:buClr>
              <a:buSzPct val="50000"/>
            </a:pPr>
            <a:endParaRPr lang="zh-CN" altLang="en-US" b="1" baseline="0" dirty="0">
              <a:solidFill>
                <a:schemeClr val="tx1"/>
              </a:solidFill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232661"/>
            <a:ext cx="12858750" cy="24509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 flipV="1">
            <a:off x="-38100" y="4785376"/>
            <a:ext cx="12858750" cy="1083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0" y="635"/>
            <a:ext cx="3879215" cy="126428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34105" y="3145790"/>
            <a:ext cx="567182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4800" b="1" cap="all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谢谢！</a:t>
            </a:r>
            <a:endParaRPr lang="zh-CN" altLang="en-US" sz="4800" b="1" cap="all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14323" y="14605"/>
            <a:ext cx="3924382" cy="7232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375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         </a:t>
            </a:r>
            <a:endParaRPr lang="zh-CN" altLang="en-US" sz="253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" name="MH_Others_1"/>
          <p:cNvSpPr txBox="1"/>
          <p:nvPr>
            <p:custDataLst>
              <p:tags r:id="rId1"/>
            </p:custDataLst>
          </p:nvPr>
        </p:nvSpPr>
        <p:spPr>
          <a:xfrm>
            <a:off x="1800898" y="1733551"/>
            <a:ext cx="830580" cy="3794592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  <a:endParaRPr lang="zh-CN" altLang="en-US" sz="5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MH_Others_2"/>
          <p:cNvSpPr txBox="1"/>
          <p:nvPr>
            <p:custDataLst>
              <p:tags r:id="rId2"/>
            </p:custDataLst>
          </p:nvPr>
        </p:nvSpPr>
        <p:spPr>
          <a:xfrm rot="5400000">
            <a:off x="-301187" y="3292293"/>
            <a:ext cx="3299296" cy="6771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4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MH_Entry_1"/>
          <p:cNvSpPr/>
          <p:nvPr>
            <p:custDataLst>
              <p:tags r:id="rId3"/>
            </p:custDataLst>
          </p:nvPr>
        </p:nvSpPr>
        <p:spPr>
          <a:xfrm>
            <a:off x="6059170" y="1628140"/>
            <a:ext cx="4460875" cy="72009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3600" b="1" dirty="0">
                <a:solidFill>
                  <a:srgbClr val="12196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设计内容</a:t>
            </a:r>
            <a:endParaRPr lang="zh-CN" altLang="en-US" sz="3600" b="1" dirty="0">
              <a:solidFill>
                <a:srgbClr val="12196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MH_Number_2"/>
          <p:cNvSpPr/>
          <p:nvPr>
            <p:custDataLst>
              <p:tags r:id="rId4"/>
            </p:custDataLst>
          </p:nvPr>
        </p:nvSpPr>
        <p:spPr>
          <a:xfrm>
            <a:off x="5161280" y="1743710"/>
            <a:ext cx="480060" cy="551815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2</a:t>
            </a:r>
            <a:endParaRPr lang="en-US" altLang="zh-CN" sz="24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4" name="MH_Number_3"/>
          <p:cNvSpPr/>
          <p:nvPr>
            <p:custDataLst>
              <p:tags r:id="rId5"/>
            </p:custDataLst>
          </p:nvPr>
        </p:nvSpPr>
        <p:spPr>
          <a:xfrm>
            <a:off x="5161280" y="2613025"/>
            <a:ext cx="480060" cy="551815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3</a:t>
            </a:r>
            <a:endParaRPr lang="en-US" altLang="zh-CN" sz="24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5" name="MH_Entry_3"/>
          <p:cNvSpPr/>
          <p:nvPr>
            <p:custDataLst>
              <p:tags r:id="rId6"/>
            </p:custDataLst>
          </p:nvPr>
        </p:nvSpPr>
        <p:spPr>
          <a:xfrm>
            <a:off x="6020435" y="2524761"/>
            <a:ext cx="4460875" cy="72009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lang="zh-CN" altLang="en-US" sz="3600" b="1" dirty="0">
                <a:solidFill>
                  <a:srgbClr val="12196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设计方案</a:t>
            </a:r>
            <a:endParaRPr lang="zh-CN" altLang="en-US" sz="3600" b="1" dirty="0">
              <a:solidFill>
                <a:srgbClr val="12196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MH_Number_4"/>
          <p:cNvSpPr/>
          <p:nvPr>
            <p:custDataLst>
              <p:tags r:id="rId7"/>
            </p:custDataLst>
          </p:nvPr>
        </p:nvSpPr>
        <p:spPr>
          <a:xfrm>
            <a:off x="5161280" y="3554730"/>
            <a:ext cx="480060" cy="551815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4</a:t>
            </a:r>
            <a:endParaRPr lang="en-US" altLang="zh-CN" sz="24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" name="MH_Number_4"/>
          <p:cNvSpPr/>
          <p:nvPr>
            <p:custDataLst>
              <p:tags r:id="rId8"/>
            </p:custDataLst>
          </p:nvPr>
        </p:nvSpPr>
        <p:spPr>
          <a:xfrm>
            <a:off x="5200650" y="4466590"/>
            <a:ext cx="480060" cy="551815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5</a:t>
            </a:r>
            <a:endParaRPr lang="en-US" altLang="zh-CN" sz="24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11586210" y="0"/>
            <a:ext cx="1231265" cy="1193800"/>
          </a:xfrm>
          <a:prstGeom prst="rect">
            <a:avLst/>
          </a:prstGeom>
        </p:spPr>
      </p:pic>
      <p:sp>
        <p:nvSpPr>
          <p:cNvPr id="5" name="MH_Number_1"/>
          <p:cNvSpPr/>
          <p:nvPr>
            <p:custDataLst>
              <p:tags r:id="rId10"/>
            </p:custDataLst>
          </p:nvPr>
        </p:nvSpPr>
        <p:spPr>
          <a:xfrm>
            <a:off x="5194300" y="874395"/>
            <a:ext cx="480060" cy="551815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/>
            <a:r>
              <a:rPr lang="en-US" altLang="zh-CN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1</a:t>
            </a:r>
            <a:endParaRPr lang="zh-CN" altLang="en-US" sz="24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6" name="MH_Entry_1"/>
          <p:cNvSpPr/>
          <p:nvPr>
            <p:custDataLst>
              <p:tags r:id="rId11"/>
            </p:custDataLst>
          </p:nvPr>
        </p:nvSpPr>
        <p:spPr>
          <a:xfrm>
            <a:off x="6020435" y="767080"/>
            <a:ext cx="4460875" cy="72009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zh-CN" altLang="en-US" sz="3600" b="1" dirty="0">
                <a:solidFill>
                  <a:srgbClr val="12196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设计环境</a:t>
            </a:r>
            <a:endParaRPr lang="zh-CN" altLang="en-US" sz="3600" b="1" dirty="0">
              <a:solidFill>
                <a:srgbClr val="12196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MH_Number_4"/>
          <p:cNvSpPr/>
          <p:nvPr>
            <p:custDataLst>
              <p:tags r:id="rId12"/>
            </p:custDataLst>
          </p:nvPr>
        </p:nvSpPr>
        <p:spPr>
          <a:xfrm>
            <a:off x="5133340" y="3555365"/>
            <a:ext cx="480060" cy="551815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/>
            <a:r>
              <a:rPr lang="en-US" altLang="zh-CN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4</a:t>
            </a:r>
            <a:endParaRPr lang="en-US" altLang="zh-CN" sz="24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8" name="MH_Entry_4"/>
          <p:cNvSpPr/>
          <p:nvPr>
            <p:custDataLst>
              <p:tags r:id="rId13"/>
            </p:custDataLst>
          </p:nvPr>
        </p:nvSpPr>
        <p:spPr>
          <a:xfrm>
            <a:off x="6092190" y="3395346"/>
            <a:ext cx="4460875" cy="72009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p>
            <a:pPr lvl="0" algn="l">
              <a:lnSpc>
                <a:spcPct val="130000"/>
              </a:lnSpc>
            </a:pPr>
            <a:r>
              <a:rPr lang="zh-CN" altLang="en-US" sz="3600" b="1" dirty="0">
                <a:solidFill>
                  <a:srgbClr val="12196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程序流程</a:t>
            </a:r>
            <a:endParaRPr lang="zh-CN" altLang="en-US" sz="3600" b="1" dirty="0">
              <a:solidFill>
                <a:srgbClr val="12196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MH_Number_4"/>
          <p:cNvSpPr/>
          <p:nvPr>
            <p:custDataLst>
              <p:tags r:id="rId14"/>
            </p:custDataLst>
          </p:nvPr>
        </p:nvSpPr>
        <p:spPr>
          <a:xfrm>
            <a:off x="5172710" y="4467225"/>
            <a:ext cx="480060" cy="551815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/>
            <a:r>
              <a:rPr lang="en-US" altLang="zh-CN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5</a:t>
            </a:r>
            <a:endParaRPr lang="en-US" altLang="zh-CN" sz="24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2" name="MH_Number_4"/>
          <p:cNvSpPr/>
          <p:nvPr>
            <p:custDataLst>
              <p:tags r:id="rId15"/>
            </p:custDataLst>
          </p:nvPr>
        </p:nvSpPr>
        <p:spPr>
          <a:xfrm>
            <a:off x="5188585" y="5332730"/>
            <a:ext cx="480060" cy="551815"/>
          </a:xfrm>
          <a:prstGeom prst="ellipse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p>
            <a:pPr algn="ctr"/>
            <a:r>
              <a:rPr lang="en-US" altLang="zh-CN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6</a:t>
            </a:r>
            <a:endParaRPr lang="en-US" altLang="zh-CN" sz="24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5" name="MH_Entry_4"/>
          <p:cNvSpPr/>
          <p:nvPr>
            <p:custDataLst>
              <p:tags r:id="rId16"/>
            </p:custDataLst>
          </p:nvPr>
        </p:nvSpPr>
        <p:spPr>
          <a:xfrm>
            <a:off x="6130925" y="5176521"/>
            <a:ext cx="4460875" cy="72009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p>
            <a:pPr lvl="0" algn="l">
              <a:lnSpc>
                <a:spcPct val="130000"/>
              </a:lnSpc>
            </a:pPr>
            <a:r>
              <a:rPr lang="zh-CN" altLang="en-US" sz="3600" b="1" dirty="0">
                <a:solidFill>
                  <a:srgbClr val="12196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设计展望</a:t>
            </a:r>
            <a:endParaRPr lang="zh-CN" altLang="en-US" sz="3600" b="1" dirty="0">
              <a:solidFill>
                <a:srgbClr val="12196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03925" y="4251325"/>
            <a:ext cx="2011680" cy="8115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lvl="0" algn="l">
              <a:lnSpc>
                <a:spcPct val="130000"/>
              </a:lnSpc>
            </a:pPr>
            <a:r>
              <a:rPr lang="zh-CN" altLang="en-US" sz="3600" b="1" dirty="0">
                <a:solidFill>
                  <a:srgbClr val="12196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应用测试</a:t>
            </a:r>
            <a:endParaRPr lang="zh-CN" altLang="en-US" sz="3600" b="1" dirty="0">
              <a:solidFill>
                <a:srgbClr val="12196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3"/>
          <p:cNvSpPr>
            <a:spLocks noChangeArrowheads="1"/>
          </p:cNvSpPr>
          <p:nvPr/>
        </p:nvSpPr>
        <p:spPr bwMode="auto">
          <a:xfrm>
            <a:off x="-13970" y="5080"/>
            <a:ext cx="12858115" cy="11785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858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设计环境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1614150" y="3175"/>
            <a:ext cx="1231265" cy="1193800"/>
          </a:xfrm>
          <a:prstGeom prst="rect">
            <a:avLst/>
          </a:prstGeom>
        </p:spPr>
      </p:pic>
      <p:sp>
        <p:nvSpPr>
          <p:cNvPr id="2" name="Text Box 3"/>
          <p:cNvSpPr>
            <a:spLocks noChangeArrowheads="1"/>
          </p:cNvSpPr>
          <p:nvPr/>
        </p:nvSpPr>
        <p:spPr bwMode="auto">
          <a:xfrm>
            <a:off x="18003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设计内容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 Box 3"/>
          <p:cNvSpPr>
            <a:spLocks noChangeArrowheads="1"/>
          </p:cNvSpPr>
          <p:nvPr/>
        </p:nvSpPr>
        <p:spPr bwMode="auto">
          <a:xfrm>
            <a:off x="360309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设计方案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Text Box 3"/>
          <p:cNvSpPr>
            <a:spLocks noChangeArrowheads="1"/>
          </p:cNvSpPr>
          <p:nvPr/>
        </p:nvSpPr>
        <p:spPr bwMode="auto">
          <a:xfrm>
            <a:off x="541411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程序流程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194" name="矩形 35844"/>
          <p:cNvSpPr/>
          <p:nvPr/>
        </p:nvSpPr>
        <p:spPr>
          <a:xfrm>
            <a:off x="695325" y="3725863"/>
            <a:ext cx="1209675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p>
            <a:pPr>
              <a:lnSpc>
                <a:spcPct val="150000"/>
              </a:lnSpc>
            </a:pP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Text Box 3"/>
          <p:cNvSpPr>
            <a:spLocks noChangeArrowheads="1"/>
          </p:cNvSpPr>
          <p:nvPr/>
        </p:nvSpPr>
        <p:spPr bwMode="auto">
          <a:xfrm>
            <a:off x="7119729" y="1147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应用测试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8825339" y="-5038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设计展望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530" name="内容占位符 2"/>
          <p:cNvSpPr>
            <a:spLocks noGrp="1"/>
          </p:cNvSpPr>
          <p:nvPr>
            <p:ph idx="1"/>
          </p:nvPr>
        </p:nvSpPr>
        <p:spPr>
          <a:xfrm>
            <a:off x="754063" y="1510983"/>
            <a:ext cx="10680700" cy="5075237"/>
          </a:xfrm>
        </p:spPr>
        <p:txBody>
          <a:bodyPr anchor="t" anchorCtr="0"/>
          <a:p>
            <a:pPr marL="0" indent="0">
              <a:buNone/>
            </a:pPr>
            <a:r>
              <a:rPr lang="zh-CN" altLang="en-US" sz="3200"/>
              <a:t>硬件：PC、CC3200 LaunchPad开发板、DY-IoT-PB扩展板</a:t>
            </a:r>
            <a:endParaRPr lang="zh-CN" altLang="en-US" sz="3200"/>
          </a:p>
          <a:p>
            <a:pPr marL="0" indent="0">
              <a:buNone/>
            </a:pPr>
            <a:r>
              <a:rPr lang="zh-CN" altLang="en-US" sz="3200"/>
              <a:t>软件：CCS6.2、串口调试助手、超级终端等</a:t>
            </a:r>
            <a:endParaRPr lang="zh-CN" altLang="en-US" sz="3200"/>
          </a:p>
        </p:txBody>
      </p:sp>
      <p:pic>
        <p:nvPicPr>
          <p:cNvPr id="22531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835" y="2823845"/>
            <a:ext cx="7696200" cy="36607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3"/>
          <p:cNvSpPr>
            <a:spLocks noChangeArrowheads="1"/>
          </p:cNvSpPr>
          <p:nvPr/>
        </p:nvSpPr>
        <p:spPr bwMode="auto">
          <a:xfrm>
            <a:off x="-13970" y="5080"/>
            <a:ext cx="12858115" cy="11785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858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>
              <a:buClrTx/>
              <a:buSzTx/>
              <a:buFontTx/>
            </a:pPr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设计环境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1614150" y="3175"/>
            <a:ext cx="1231265" cy="1193800"/>
          </a:xfrm>
          <a:prstGeom prst="rect">
            <a:avLst/>
          </a:prstGeom>
        </p:spPr>
      </p:pic>
      <p:sp>
        <p:nvSpPr>
          <p:cNvPr id="2" name="Text Box 3"/>
          <p:cNvSpPr>
            <a:spLocks noChangeArrowheads="1"/>
          </p:cNvSpPr>
          <p:nvPr/>
        </p:nvSpPr>
        <p:spPr bwMode="auto">
          <a:xfrm>
            <a:off x="18003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</a:t>
            </a: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内容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 Box 3"/>
          <p:cNvSpPr>
            <a:spLocks noChangeArrowheads="1"/>
          </p:cNvSpPr>
          <p:nvPr/>
        </p:nvSpPr>
        <p:spPr bwMode="auto">
          <a:xfrm>
            <a:off x="360309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设计方案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Text Box 3"/>
          <p:cNvSpPr>
            <a:spLocks noChangeArrowheads="1"/>
          </p:cNvSpPr>
          <p:nvPr/>
        </p:nvSpPr>
        <p:spPr bwMode="auto">
          <a:xfrm>
            <a:off x="541411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程序流程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194" name="矩形 35844"/>
          <p:cNvSpPr/>
          <p:nvPr/>
        </p:nvSpPr>
        <p:spPr>
          <a:xfrm>
            <a:off x="695325" y="3725863"/>
            <a:ext cx="1209675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p>
            <a:pPr>
              <a:lnSpc>
                <a:spcPct val="150000"/>
              </a:lnSpc>
            </a:pP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Text Box 3"/>
          <p:cNvSpPr>
            <a:spLocks noChangeArrowheads="1"/>
          </p:cNvSpPr>
          <p:nvPr/>
        </p:nvSpPr>
        <p:spPr bwMode="auto">
          <a:xfrm>
            <a:off x="7119729" y="1147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应用测试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8825339" y="-5038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设计展望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52755" y="1527810"/>
            <a:ext cx="11092180" cy="4598670"/>
            <a:chOff x="713" y="2406"/>
            <a:chExt cx="17468" cy="7242"/>
          </a:xfrm>
        </p:grpSpPr>
        <p:sp>
          <p:nvSpPr>
            <p:cNvPr id="5" name="文本框 4"/>
            <p:cNvSpPr txBox="1"/>
            <p:nvPr/>
          </p:nvSpPr>
          <p:spPr>
            <a:xfrm>
              <a:off x="1193" y="3398"/>
              <a:ext cx="16988" cy="625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indent="711200" algn="l">
                <a:buClrTx/>
                <a:buSzTx/>
                <a:buFontTx/>
                <a:extLst>
                  <a:ext uri="{35155182-B16C-46BC-9424-99874614C6A1}">
                    <wpsdc:indentchars xmlns:wpsdc="http://www.wps.cn/officeDocument/2017/drawingmlCustomData" val="200" checksum="3773799597"/>
                  </a:ext>
                </a:extLst>
              </a:pPr>
              <a:r>
                <a:rPr lang="zh-CN" sz="2800">
                  <a:sym typeface="+mn-ea"/>
                </a:rPr>
                <a:t>本次设计以</a:t>
              </a:r>
              <a:r>
                <a:rPr lang="en-US" sz="2800">
                  <a:latin typeface="Times New Roman" panose="02020603050405020304" pitchFamily="18" charset="0"/>
                  <a:sym typeface="+mn-ea"/>
                </a:rPr>
                <a:t>P87C52X2 MCU</a:t>
              </a:r>
              <a:r>
                <a:rPr lang="zh-CN" sz="2800">
                  <a:sym typeface="+mn-ea"/>
                </a:rPr>
                <a:t>芯片为控制核心，温度、湿度等传感器为环境信息采集源，以网页控制为辅助，制作了一个物联网智能家居控制系统。</a:t>
              </a:r>
              <a:endParaRPr lang="zh-CN" sz="2800">
                <a:sym typeface="+mn-ea"/>
              </a:endParaRPr>
            </a:p>
            <a:p>
              <a:pPr marL="0" indent="711200" algn="l">
                <a:buClrTx/>
                <a:buSzTx/>
                <a:buFontTx/>
                <a:extLst>
                  <a:ext uri="{35155182-B16C-46BC-9424-99874614C6A1}">
                    <wpsdc:indentchars xmlns:wpsdc="http://www.wps.cn/officeDocument/2017/drawingmlCustomData" val="200" checksum="3773799597"/>
                  </a:ext>
                </a:extLst>
              </a:pPr>
              <a:r>
                <a:rPr lang="zh-CN" sz="2800">
                  <a:sym typeface="+mn-ea"/>
                </a:rPr>
                <a:t>在原有的机械式按键开关的基础上，采用远程控制，来控制家居电源开关、</a:t>
              </a:r>
              <a:r>
                <a:rPr lang="zh-CN" sz="2800">
                  <a:solidFill>
                    <a:srgbClr val="FF0000"/>
                  </a:solidFill>
                  <a:sym typeface="+mn-ea"/>
                </a:rPr>
                <a:t>实时监测</a:t>
              </a:r>
              <a:r>
                <a:rPr lang="zh-CN" sz="2800">
                  <a:sym typeface="+mn-ea"/>
                </a:rPr>
                <a:t>家中状况，实现了</a:t>
              </a:r>
              <a:r>
                <a:rPr lang="zh-CN" sz="2800">
                  <a:solidFill>
                    <a:srgbClr val="FF0000"/>
                  </a:solidFill>
                  <a:sym typeface="+mn-ea"/>
                </a:rPr>
                <a:t>远距离、多角度</a:t>
              </a:r>
              <a:r>
                <a:rPr lang="zh-CN" sz="2800">
                  <a:sym typeface="+mn-ea"/>
                </a:rPr>
                <a:t>对家电进行实时控制。</a:t>
              </a:r>
              <a:endParaRPr lang="zh-CN" sz="2800" b="0">
                <a:ea typeface="宋体" panose="02010600030101010101" pitchFamily="2" charset="-122"/>
              </a:endParaRPr>
            </a:p>
            <a:p>
              <a:pPr marL="0" indent="711200" algn="l">
                <a:buClrTx/>
                <a:buSzTx/>
                <a:buFontTx/>
                <a:extLst>
                  <a:ext uri="{35155182-B16C-46BC-9424-99874614C6A1}">
                    <wpsdc:indentchars xmlns:wpsdc="http://www.wps.cn/officeDocument/2017/drawingmlCustomData" val="200" checksum="3773799597"/>
                  </a:ext>
                </a:extLst>
              </a:pPr>
              <a:r>
                <a:rPr lang="zh-CN" sz="2800">
                  <a:sym typeface="+mn-ea"/>
                </a:rPr>
                <a:t>此外在本次设计中，采用多种传感器相结合，智能根据各传感器采集的数值进行控制。</a:t>
              </a:r>
              <a:endParaRPr lang="zh-CN" sz="2800" b="0">
                <a:ea typeface="宋体" panose="02010600030101010101" pitchFamily="2" charset="-122"/>
              </a:endParaRPr>
            </a:p>
            <a:p>
              <a:pPr marL="0" indent="711200" eaLnBrk="1" latinLnBrk="0" hangingPunct="1">
                <a:extLst>
                  <a:ext uri="{35155182-B16C-46BC-9424-99874614C6A1}">
                    <wpsdc:indentchars xmlns:wpsdc="http://www.wps.cn/officeDocument/2017/drawingmlCustomData" val="200" checksum="3773799597"/>
                  </a:ext>
                </a:extLst>
              </a:pPr>
              <a:endParaRPr lang="zh-CN" altLang="en-US" sz="2800" b="0">
                <a:ea typeface="宋体" panose="02010600030101010101" pitchFamily="2" charset="-122"/>
                <a:sym typeface="+mn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13" y="2406"/>
              <a:ext cx="16988" cy="91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marL="0" indent="0"/>
              <a:r>
                <a:rPr lang="zh-CN" sz="3200" b="1">
                  <a:sym typeface="+mn-ea"/>
                </a:rPr>
                <a:t>一、基本介绍</a:t>
              </a:r>
              <a:r>
                <a:rPr lang="en-US" altLang="zh-CN" sz="3200" b="1">
                  <a:sym typeface="+mn-ea"/>
                </a:rPr>
                <a:t>&amp;</a:t>
              </a:r>
              <a:r>
                <a:rPr lang="zh-CN" altLang="en-US" sz="3200" b="1">
                  <a:sym typeface="+mn-ea"/>
                </a:rPr>
                <a:t>功能用途</a:t>
              </a:r>
              <a:endParaRPr lang="zh-CN" altLang="en-US" sz="3200" b="1">
                <a:sym typeface="+mn-ea"/>
              </a:endParaRP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3"/>
          <p:cNvSpPr>
            <a:spLocks noChangeArrowheads="1"/>
          </p:cNvSpPr>
          <p:nvPr/>
        </p:nvSpPr>
        <p:spPr bwMode="auto">
          <a:xfrm>
            <a:off x="-13970" y="5080"/>
            <a:ext cx="12858115" cy="11785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858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>
              <a:buClrTx/>
              <a:buSzTx/>
              <a:buFontTx/>
            </a:pPr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设计环境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1614150" y="3175"/>
            <a:ext cx="1231265" cy="1193800"/>
          </a:xfrm>
          <a:prstGeom prst="rect">
            <a:avLst/>
          </a:prstGeom>
        </p:spPr>
      </p:pic>
      <p:sp>
        <p:nvSpPr>
          <p:cNvPr id="2" name="Text Box 3"/>
          <p:cNvSpPr>
            <a:spLocks noChangeArrowheads="1"/>
          </p:cNvSpPr>
          <p:nvPr/>
        </p:nvSpPr>
        <p:spPr bwMode="auto">
          <a:xfrm>
            <a:off x="18003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设计内容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 Box 3"/>
          <p:cNvSpPr>
            <a:spLocks noChangeArrowheads="1"/>
          </p:cNvSpPr>
          <p:nvPr/>
        </p:nvSpPr>
        <p:spPr bwMode="auto">
          <a:xfrm>
            <a:off x="360309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>
              <a:buClrTx/>
              <a:buSzTx/>
              <a:buFontTx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设计方案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Text Box 3"/>
          <p:cNvSpPr>
            <a:spLocks noChangeArrowheads="1"/>
          </p:cNvSpPr>
          <p:nvPr/>
        </p:nvSpPr>
        <p:spPr bwMode="auto">
          <a:xfrm>
            <a:off x="541411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程序流程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194" name="矩形 35844"/>
          <p:cNvSpPr/>
          <p:nvPr/>
        </p:nvSpPr>
        <p:spPr>
          <a:xfrm>
            <a:off x="695325" y="3725863"/>
            <a:ext cx="1209675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p>
            <a:pPr>
              <a:lnSpc>
                <a:spcPct val="150000"/>
              </a:lnSpc>
            </a:pP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Text Box 3"/>
          <p:cNvSpPr>
            <a:spLocks noChangeArrowheads="1"/>
          </p:cNvSpPr>
          <p:nvPr/>
        </p:nvSpPr>
        <p:spPr bwMode="auto">
          <a:xfrm>
            <a:off x="7119729" y="1147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应用测试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8825339" y="-5038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设计展望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2755" y="1527810"/>
            <a:ext cx="1078738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/>
            <a:r>
              <a:rPr lang="zh-CN" sz="3200" b="1">
                <a:sym typeface="+mn-ea"/>
              </a:rPr>
              <a:t>一、基本介绍</a:t>
            </a:r>
            <a:r>
              <a:rPr lang="en-US" altLang="zh-CN" sz="3200" b="1">
                <a:sym typeface="+mn-ea"/>
              </a:rPr>
              <a:t>&amp;</a:t>
            </a:r>
            <a:r>
              <a:rPr lang="zh-CN" altLang="en-US" sz="3200" b="1">
                <a:sym typeface="+mn-ea"/>
              </a:rPr>
              <a:t>功能用途</a:t>
            </a:r>
            <a:endParaRPr lang="zh-CN" altLang="en-US" sz="3200" b="1">
              <a:sym typeface="+mn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rcRect b="25444"/>
          <a:stretch>
            <a:fillRect/>
          </a:stretch>
        </p:blipFill>
        <p:spPr>
          <a:xfrm>
            <a:off x="6141085" y="2565400"/>
            <a:ext cx="5885180" cy="2880360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554990" y="2607945"/>
            <a:ext cx="5815330" cy="2837815"/>
            <a:chOff x="1280" y="4107"/>
            <a:chExt cx="9158" cy="4469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2"/>
            <a:srcRect t="72189"/>
            <a:stretch>
              <a:fillRect/>
            </a:stretch>
          </p:blipFill>
          <p:spPr>
            <a:xfrm>
              <a:off x="1280" y="6884"/>
              <a:ext cx="9159" cy="169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01" y="4107"/>
              <a:ext cx="8851" cy="2946"/>
            </a:xfrm>
            <a:prstGeom prst="rect">
              <a:avLst/>
            </a:prstGeom>
          </p:spPr>
        </p:pic>
      </p:grpSp>
      <p:sp>
        <p:nvSpPr>
          <p:cNvPr id="16" name="文本框 15"/>
          <p:cNvSpPr txBox="1"/>
          <p:nvPr/>
        </p:nvSpPr>
        <p:spPr>
          <a:xfrm>
            <a:off x="1035685" y="5488305"/>
            <a:ext cx="107873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 algn="ctr"/>
            <a:r>
              <a:rPr lang="zh-CN" sz="1800">
                <a:sym typeface="+mn-ea"/>
              </a:rPr>
              <a:t>原理框图</a:t>
            </a:r>
            <a:endParaRPr lang="zh-CN" sz="1800"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3"/>
          <p:cNvSpPr>
            <a:spLocks noChangeArrowheads="1"/>
          </p:cNvSpPr>
          <p:nvPr/>
        </p:nvSpPr>
        <p:spPr bwMode="auto">
          <a:xfrm>
            <a:off x="-13970" y="5080"/>
            <a:ext cx="12858115" cy="11785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858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>
              <a:buClrTx/>
              <a:buSzTx/>
              <a:buFontTx/>
            </a:pPr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设计环境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1614150" y="3175"/>
            <a:ext cx="1231265" cy="1193800"/>
          </a:xfrm>
          <a:prstGeom prst="rect">
            <a:avLst/>
          </a:prstGeom>
        </p:spPr>
      </p:pic>
      <p:sp>
        <p:nvSpPr>
          <p:cNvPr id="2" name="Text Box 3"/>
          <p:cNvSpPr>
            <a:spLocks noChangeArrowheads="1"/>
          </p:cNvSpPr>
          <p:nvPr/>
        </p:nvSpPr>
        <p:spPr bwMode="auto">
          <a:xfrm>
            <a:off x="18003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设计内容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 Box 3"/>
          <p:cNvSpPr>
            <a:spLocks noChangeArrowheads="1"/>
          </p:cNvSpPr>
          <p:nvPr/>
        </p:nvSpPr>
        <p:spPr bwMode="auto">
          <a:xfrm>
            <a:off x="360309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设计方案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Text Box 3"/>
          <p:cNvSpPr>
            <a:spLocks noChangeArrowheads="1"/>
          </p:cNvSpPr>
          <p:nvPr/>
        </p:nvSpPr>
        <p:spPr bwMode="auto">
          <a:xfrm>
            <a:off x="541411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>
              <a:buClrTx/>
              <a:buSzTx/>
              <a:buFontTx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程序流程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194" name="矩形 35844"/>
          <p:cNvSpPr/>
          <p:nvPr/>
        </p:nvSpPr>
        <p:spPr>
          <a:xfrm>
            <a:off x="695325" y="3725863"/>
            <a:ext cx="1209675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p>
            <a:pPr>
              <a:lnSpc>
                <a:spcPct val="150000"/>
              </a:lnSpc>
            </a:pP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Text Box 3"/>
          <p:cNvSpPr>
            <a:spLocks noChangeArrowheads="1"/>
          </p:cNvSpPr>
          <p:nvPr/>
        </p:nvSpPr>
        <p:spPr bwMode="auto">
          <a:xfrm>
            <a:off x="7119729" y="1147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应用测试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8825339" y="-5038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设计展望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073743986" name="图片 1073743985"/>
          <p:cNvPicPr>
            <a:picLocks noChangeAspect="1"/>
          </p:cNvPicPr>
          <p:nvPr/>
        </p:nvPicPr>
        <p:blipFill>
          <a:blip r:embed="rId2"/>
          <a:srcRect r="3132"/>
          <a:stretch>
            <a:fillRect/>
          </a:stretch>
        </p:blipFill>
        <p:spPr>
          <a:xfrm>
            <a:off x="5997575" y="2328545"/>
            <a:ext cx="6264275" cy="304927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073743892" name="组合 1073743891"/>
          <p:cNvGrpSpPr>
            <a:grpSpLocks noRot="1" noChangeAspect="1"/>
          </p:cNvGrpSpPr>
          <p:nvPr/>
        </p:nvGrpSpPr>
        <p:grpSpPr>
          <a:xfrm>
            <a:off x="308610" y="1528445"/>
            <a:ext cx="5859780" cy="4582160"/>
            <a:chOff x="3007" y="8610"/>
            <a:chExt cx="6631" cy="5511"/>
          </a:xfrm>
        </p:grpSpPr>
        <p:sp>
          <p:nvSpPr>
            <p:cNvPr id="5" name="矩形 4"/>
            <p:cNvSpPr>
              <a:spLocks noRot="1" noChangeAspect="1" noTextEdit="1"/>
            </p:cNvSpPr>
            <p:nvPr/>
          </p:nvSpPr>
          <p:spPr>
            <a:xfrm>
              <a:off x="3007" y="8610"/>
              <a:ext cx="6631" cy="5511"/>
            </a:xfrm>
            <a:prstGeom prst="rect">
              <a:avLst/>
            </a:prstGeom>
            <a:noFill/>
            <a:ln w="9525">
              <a:noFill/>
            </a:ln>
          </p:spPr>
          <p:txBody>
            <a:bodyPr/>
            <a:p>
              <a:endParaRPr lang="zh-CN" altLang="en-US" sz="1200"/>
            </a:p>
          </p:txBody>
        </p:sp>
        <p:cxnSp>
          <p:nvCxnSpPr>
            <p:cNvPr id="1073743894" name="直接箭头连接符 1073743893"/>
            <p:cNvCxnSpPr/>
            <p:nvPr/>
          </p:nvCxnSpPr>
          <p:spPr>
            <a:xfrm>
              <a:off x="6478" y="9206"/>
              <a:ext cx="4" cy="291"/>
            </a:xfrm>
            <a:prstGeom prst="straightConnector1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cxnSp>
        <p:sp>
          <p:nvSpPr>
            <p:cNvPr id="1073743895" name="矩形 1073743894"/>
            <p:cNvSpPr/>
            <p:nvPr/>
          </p:nvSpPr>
          <p:spPr>
            <a:xfrm>
              <a:off x="4733" y="9497"/>
              <a:ext cx="3429" cy="364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p>
              <a:pPr algn="ctr"/>
              <a:r>
                <a:rPr lang="zh-CN" altLang="en-US" sz="1200"/>
                <a:t>设置HTTP请求头字段发送HTPP-GET请求</a:t>
              </a:r>
              <a:endParaRPr lang="zh-CN" altLang="en-US" sz="1200"/>
            </a:p>
            <a:p>
              <a:endParaRPr lang="zh-CN" altLang="en-US" sz="1200"/>
            </a:p>
          </p:txBody>
        </p:sp>
        <p:cxnSp>
          <p:nvCxnSpPr>
            <p:cNvPr id="1073743896" name="直接箭头连接符 1073743895"/>
            <p:cNvCxnSpPr/>
            <p:nvPr/>
          </p:nvCxnSpPr>
          <p:spPr>
            <a:xfrm flipH="1">
              <a:off x="6439" y="9861"/>
              <a:ext cx="9" cy="405"/>
            </a:xfrm>
            <a:prstGeom prst="straightConnector1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cxnSp>
        <p:cxnSp>
          <p:nvCxnSpPr>
            <p:cNvPr id="1073743897" name="直接箭头连接符 1073743896"/>
            <p:cNvCxnSpPr/>
            <p:nvPr/>
          </p:nvCxnSpPr>
          <p:spPr>
            <a:xfrm flipH="1">
              <a:off x="6451" y="10692"/>
              <a:ext cx="1" cy="395"/>
            </a:xfrm>
            <a:prstGeom prst="straightConnector1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cxnSp>
        <p:sp>
          <p:nvSpPr>
            <p:cNvPr id="1073743898" name="矩形 1073743897"/>
            <p:cNvSpPr/>
            <p:nvPr/>
          </p:nvSpPr>
          <p:spPr>
            <a:xfrm>
              <a:off x="4805" y="11087"/>
              <a:ext cx="3295" cy="43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p>
              <a:pPr algn="ctr"/>
              <a:r>
                <a:rPr lang="zh-CN" altLang="en-US" sz="1200"/>
                <a:t>逐行处理响应头部</a:t>
              </a:r>
              <a:endParaRPr lang="zh-CN" altLang="en-US" sz="1200"/>
            </a:p>
            <a:p>
              <a:endParaRPr lang="zh-CN" altLang="en-US" sz="1200"/>
            </a:p>
          </p:txBody>
        </p:sp>
        <p:cxnSp>
          <p:nvCxnSpPr>
            <p:cNvPr id="1073743899" name="直接箭头连接符 1073743898"/>
            <p:cNvCxnSpPr/>
            <p:nvPr/>
          </p:nvCxnSpPr>
          <p:spPr>
            <a:xfrm>
              <a:off x="6452" y="11523"/>
              <a:ext cx="7" cy="271"/>
            </a:xfrm>
            <a:prstGeom prst="straightConnector1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cxnSp>
        <p:cxnSp>
          <p:nvCxnSpPr>
            <p:cNvPr id="1073743908" name="直接箭头连接符 1073743907"/>
            <p:cNvCxnSpPr/>
            <p:nvPr/>
          </p:nvCxnSpPr>
          <p:spPr>
            <a:xfrm>
              <a:off x="6485" y="12493"/>
              <a:ext cx="1" cy="311"/>
            </a:xfrm>
            <a:prstGeom prst="straightConnector1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cxnSp>
        <p:sp>
          <p:nvSpPr>
            <p:cNvPr id="1073743909" name="菱形 1073743908"/>
            <p:cNvSpPr/>
            <p:nvPr/>
          </p:nvSpPr>
          <p:spPr>
            <a:xfrm>
              <a:off x="4672" y="11785"/>
              <a:ext cx="3576" cy="677"/>
            </a:xfrm>
            <a:prstGeom prst="diamond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p>
              <a:pPr algn="ctr"/>
              <a:r>
                <a:rPr lang="zh-CN" altLang="en-US" sz="1200"/>
                <a:t>到达响应头部末尾？</a:t>
              </a:r>
              <a:endParaRPr lang="zh-CN" altLang="en-US" sz="1200"/>
            </a:p>
            <a:p>
              <a:endParaRPr lang="zh-CN" altLang="en-US" sz="1200"/>
            </a:p>
          </p:txBody>
        </p:sp>
        <p:cxnSp>
          <p:nvCxnSpPr>
            <p:cNvPr id="1073743965" name="直接箭头连接符 1073743964"/>
            <p:cNvCxnSpPr/>
            <p:nvPr/>
          </p:nvCxnSpPr>
          <p:spPr>
            <a:xfrm>
              <a:off x="6490" y="13207"/>
              <a:ext cx="3" cy="484"/>
            </a:xfrm>
            <a:prstGeom prst="straightConnector1">
              <a:avLst/>
            </a:prstGeom>
            <a:ln w="9525" cap="flat" cmpd="sng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</p:spPr>
        </p:cxnSp>
        <p:sp>
          <p:nvSpPr>
            <p:cNvPr id="1073743966" name="圆角矩形 1073743965"/>
            <p:cNvSpPr/>
            <p:nvPr/>
          </p:nvSpPr>
          <p:spPr>
            <a:xfrm>
              <a:off x="5870" y="13691"/>
              <a:ext cx="1246" cy="43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square" anchor="t" anchorCtr="0"/>
            <a:p>
              <a:pPr algn="ctr"/>
              <a:r>
                <a:rPr lang="zh-CN" altLang="en-US" sz="1200"/>
                <a:t>结束</a:t>
              </a:r>
              <a:endParaRPr lang="zh-CN" altLang="en-US" sz="1200"/>
            </a:p>
            <a:p>
              <a:endParaRPr lang="zh-CN" altLang="en-US" sz="1200"/>
            </a:p>
          </p:txBody>
        </p:sp>
        <p:sp>
          <p:nvSpPr>
            <p:cNvPr id="1073743967" name="圆角矩形 1073743966"/>
            <p:cNvSpPr/>
            <p:nvPr/>
          </p:nvSpPr>
          <p:spPr>
            <a:xfrm>
              <a:off x="5797" y="8769"/>
              <a:ext cx="1232" cy="437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</p:spPr>
          <p:txBody>
            <a:bodyPr vert="horz" wrap="square" anchor="t" anchorCtr="0"/>
            <a:p>
              <a:pPr algn="ctr"/>
              <a:r>
                <a:rPr lang="zh-CN" altLang="en-US" sz="1200"/>
                <a:t>开始</a:t>
              </a:r>
              <a:endParaRPr lang="zh-CN" altLang="en-US" sz="1200"/>
            </a:p>
            <a:p>
              <a:endParaRPr lang="zh-CN" altLang="en-US" sz="1200"/>
            </a:p>
          </p:txBody>
        </p:sp>
        <p:sp>
          <p:nvSpPr>
            <p:cNvPr id="1073743968" name="文本框 1073743967"/>
            <p:cNvSpPr txBox="1"/>
            <p:nvPr/>
          </p:nvSpPr>
          <p:spPr>
            <a:xfrm>
              <a:off x="8424" y="10121"/>
              <a:ext cx="395" cy="375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FFFFFF"/>
              </a:solidFill>
              <a:prstDash val="dash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p>
              <a:r>
                <a:rPr lang="zh-CN" altLang="en-US" sz="1200"/>
                <a:t>N</a:t>
              </a:r>
              <a:endParaRPr lang="zh-CN" altLang="en-US" sz="1200"/>
            </a:p>
            <a:p>
              <a:endParaRPr lang="zh-CN" altLang="en-US" sz="1200"/>
            </a:p>
          </p:txBody>
        </p:sp>
        <p:sp>
          <p:nvSpPr>
            <p:cNvPr id="1073743969" name="文本框 1073743968"/>
            <p:cNvSpPr txBox="1"/>
            <p:nvPr/>
          </p:nvSpPr>
          <p:spPr>
            <a:xfrm>
              <a:off x="6624" y="13207"/>
              <a:ext cx="492" cy="411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p>
              <a:r>
                <a:rPr lang="zh-CN" altLang="en-US" sz="1200"/>
                <a:t>N</a:t>
              </a:r>
              <a:endParaRPr lang="zh-CN" altLang="en-US" sz="1200"/>
            </a:p>
            <a:p>
              <a:endParaRPr lang="zh-CN" altLang="en-US" sz="1200"/>
            </a:p>
          </p:txBody>
        </p:sp>
        <p:sp>
          <p:nvSpPr>
            <p:cNvPr id="1073743970" name="自选图形 12"/>
            <p:cNvSpPr/>
            <p:nvPr/>
          </p:nvSpPr>
          <p:spPr>
            <a:xfrm>
              <a:off x="4451" y="10121"/>
              <a:ext cx="4017" cy="859"/>
            </a:xfrm>
            <a:prstGeom prst="diamond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p>
              <a:pPr algn="ctr"/>
              <a:r>
                <a:rPr lang="zh-CN" altLang="en-US" sz="1200"/>
                <a:t>HTTP响应状态代码等于200？</a:t>
              </a:r>
              <a:endParaRPr lang="zh-CN" altLang="en-US" sz="1200"/>
            </a:p>
            <a:p>
              <a:endParaRPr lang="zh-CN" altLang="en-US" sz="1200"/>
            </a:p>
          </p:txBody>
        </p:sp>
        <p:sp>
          <p:nvSpPr>
            <p:cNvPr id="1073743971" name="矩形 1073743970"/>
            <p:cNvSpPr/>
            <p:nvPr/>
          </p:nvSpPr>
          <p:spPr>
            <a:xfrm>
              <a:off x="4714" y="12814"/>
              <a:ext cx="3295" cy="426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p>
              <a:pPr algn="ctr"/>
              <a:r>
                <a:rPr lang="zh-CN" altLang="en-US" sz="1200"/>
                <a:t>处理响应正文数据</a:t>
              </a:r>
              <a:endParaRPr lang="zh-CN" altLang="en-US" sz="1200"/>
            </a:p>
            <a:p>
              <a:endParaRPr lang="zh-CN" altLang="en-US" sz="1200"/>
            </a:p>
          </p:txBody>
        </p:sp>
        <p:cxnSp>
          <p:nvCxnSpPr>
            <p:cNvPr id="1073743972" name="肘形连接符 1073743971"/>
            <p:cNvCxnSpPr/>
            <p:nvPr/>
          </p:nvCxnSpPr>
          <p:spPr>
            <a:xfrm flipH="1">
              <a:off x="7116" y="10551"/>
              <a:ext cx="1352" cy="3355"/>
            </a:xfrm>
            <a:prstGeom prst="bentConnector3">
              <a:avLst>
                <a:gd name="adj1" fmla="val -23060"/>
              </a:avLst>
            </a:prstGeom>
            <a:ln w="12700" cap="flat" cmpd="sng">
              <a:solidFill>
                <a:srgbClr val="000000"/>
              </a:solidFill>
              <a:prstDash val="solid"/>
              <a:miter/>
              <a:headEnd type="none" w="med" len="med"/>
              <a:tailEnd type="triangle" w="med" len="med"/>
            </a:ln>
          </p:spPr>
        </p:cxnSp>
        <p:cxnSp>
          <p:nvCxnSpPr>
            <p:cNvPr id="1073743973" name="肘形连接符 1073743972"/>
            <p:cNvCxnSpPr/>
            <p:nvPr/>
          </p:nvCxnSpPr>
          <p:spPr>
            <a:xfrm flipH="1" flipV="1">
              <a:off x="8100" y="11305"/>
              <a:ext cx="148" cy="819"/>
            </a:xfrm>
            <a:prstGeom prst="bentConnector3">
              <a:avLst>
                <a:gd name="adj1" fmla="val -209940"/>
              </a:avLst>
            </a:prstGeom>
            <a:ln w="12700" cap="flat" cmpd="sng">
              <a:solidFill>
                <a:srgbClr val="000000"/>
              </a:solidFill>
              <a:prstDash val="solid"/>
              <a:miter/>
              <a:headEnd type="none" w="med" len="med"/>
              <a:tailEnd type="triangle" w="med" len="med"/>
            </a:ln>
          </p:spPr>
        </p:cxnSp>
        <p:sp>
          <p:nvSpPr>
            <p:cNvPr id="1073743974" name="文本框 16"/>
            <p:cNvSpPr txBox="1"/>
            <p:nvPr/>
          </p:nvSpPr>
          <p:spPr>
            <a:xfrm>
              <a:off x="8092" y="11608"/>
              <a:ext cx="396" cy="375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FFFFFF"/>
              </a:solidFill>
              <a:prstDash val="dash"/>
              <a:miter/>
              <a:headEnd type="none" w="med" len="med"/>
              <a:tailEnd type="none" w="med" len="med"/>
            </a:ln>
          </p:spPr>
          <p:txBody>
            <a:bodyPr vert="horz" wrap="square" anchor="t" anchorCtr="0"/>
            <a:p>
              <a:r>
                <a:rPr lang="zh-CN" altLang="en-US" sz="1200"/>
                <a:t>N</a:t>
              </a:r>
              <a:endParaRPr lang="zh-CN" altLang="en-US" sz="1200"/>
            </a:p>
            <a:p>
              <a:endParaRPr lang="zh-CN" altLang="en-US" sz="1200"/>
            </a:p>
          </p:txBody>
        </p:sp>
      </p:grpSp>
      <p:sp>
        <p:nvSpPr>
          <p:cNvPr id="26626" name="文本框 7"/>
          <p:cNvSpPr txBox="1"/>
          <p:nvPr/>
        </p:nvSpPr>
        <p:spPr>
          <a:xfrm>
            <a:off x="1584643" y="6289358"/>
            <a:ext cx="3570287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zh-CN" altLang="en-US" sz="2000">
                <a:latin typeface="Calibri" panose="020F0502020204030204" pitchFamily="34" charset="0"/>
                <a:ea typeface="幼圆" panose="02010509060101010101" pitchFamily="1" charset="-122"/>
              </a:rPr>
              <a:t>程序主要框</a:t>
            </a:r>
            <a:r>
              <a:rPr lang="zh-CN" altLang="en-US" sz="2000">
                <a:latin typeface="Calibri" panose="020F0502020204030204" pitchFamily="34" charset="0"/>
                <a:ea typeface="幼圆" panose="02010509060101010101" pitchFamily="1" charset="-122"/>
              </a:rPr>
              <a:t>图</a:t>
            </a:r>
            <a:endParaRPr lang="zh-CN" altLang="en-US" sz="2000">
              <a:latin typeface="Calibri" panose="020F0502020204030204" pitchFamily="34" charset="0"/>
              <a:ea typeface="幼圆" panose="02010509060101010101" pitchFamily="1" charset="-122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7365048" y="6289358"/>
            <a:ext cx="3570287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zh-CN" altLang="en-US" sz="2000">
                <a:latin typeface="Calibri" panose="020F0502020204030204" pitchFamily="34" charset="0"/>
                <a:ea typeface="幼圆" panose="02010509060101010101" pitchFamily="1" charset="-122"/>
              </a:rPr>
              <a:t>程序连接与</a:t>
            </a:r>
            <a:r>
              <a:rPr lang="zh-CN" altLang="en-US" sz="2000">
                <a:latin typeface="Calibri" panose="020F0502020204030204" pitchFamily="34" charset="0"/>
                <a:ea typeface="幼圆" panose="02010509060101010101" pitchFamily="1" charset="-122"/>
              </a:rPr>
              <a:t>跳线</a:t>
            </a:r>
            <a:endParaRPr lang="zh-CN" altLang="en-US" sz="2000">
              <a:latin typeface="Calibri" panose="020F0502020204030204" pitchFamily="34" charset="0"/>
              <a:ea typeface="幼圆" panose="02010509060101010101" pitchFamily="1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3"/>
          <p:cNvSpPr>
            <a:spLocks noChangeArrowheads="1"/>
          </p:cNvSpPr>
          <p:nvPr/>
        </p:nvSpPr>
        <p:spPr bwMode="auto">
          <a:xfrm>
            <a:off x="-13970" y="5080"/>
            <a:ext cx="12858115" cy="11785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858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>
              <a:buClrTx/>
              <a:buSzTx/>
              <a:buFontTx/>
            </a:pPr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设计环境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/>
          <a:stretch>
            <a:fillRect/>
          </a:stretch>
        </p:blipFill>
        <p:spPr>
          <a:xfrm>
            <a:off x="11614150" y="3175"/>
            <a:ext cx="1231265" cy="1193800"/>
          </a:xfrm>
          <a:prstGeom prst="rect">
            <a:avLst/>
          </a:prstGeom>
        </p:spPr>
      </p:pic>
      <p:sp>
        <p:nvSpPr>
          <p:cNvPr id="2" name="Text Box 3"/>
          <p:cNvSpPr>
            <a:spLocks noChangeArrowheads="1"/>
          </p:cNvSpPr>
          <p:nvPr/>
        </p:nvSpPr>
        <p:spPr bwMode="auto">
          <a:xfrm>
            <a:off x="18003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设计内容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 Box 3"/>
          <p:cNvSpPr>
            <a:spLocks noChangeArrowheads="1"/>
          </p:cNvSpPr>
          <p:nvPr/>
        </p:nvSpPr>
        <p:spPr bwMode="auto">
          <a:xfrm>
            <a:off x="360309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设计方案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Text Box 3"/>
          <p:cNvSpPr>
            <a:spLocks noChangeArrowheads="1"/>
          </p:cNvSpPr>
          <p:nvPr/>
        </p:nvSpPr>
        <p:spPr bwMode="auto">
          <a:xfrm>
            <a:off x="541411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程序流程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194" name="矩形 35844"/>
          <p:cNvSpPr/>
          <p:nvPr/>
        </p:nvSpPr>
        <p:spPr>
          <a:xfrm>
            <a:off x="695325" y="3725863"/>
            <a:ext cx="1209675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p>
            <a:pPr>
              <a:lnSpc>
                <a:spcPct val="150000"/>
              </a:lnSpc>
            </a:pP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Text Box 3"/>
          <p:cNvSpPr>
            <a:spLocks noChangeArrowheads="1"/>
          </p:cNvSpPr>
          <p:nvPr/>
        </p:nvSpPr>
        <p:spPr bwMode="auto">
          <a:xfrm>
            <a:off x="7119729" y="1147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>
              <a:buClrTx/>
              <a:buSzTx/>
              <a:buFontTx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应用测试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8825339" y="-5038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设计展望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5" name="图片 -2147482546" descr="173253345259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628" y="1671955"/>
            <a:ext cx="3971925" cy="356616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图片 -21474825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8870" y="1671955"/>
            <a:ext cx="6632575" cy="35661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3"/>
          <p:cNvSpPr>
            <a:spLocks noChangeArrowheads="1"/>
          </p:cNvSpPr>
          <p:nvPr/>
        </p:nvSpPr>
        <p:spPr bwMode="auto">
          <a:xfrm>
            <a:off x="-13970" y="5080"/>
            <a:ext cx="12858115" cy="11785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858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>
              <a:buClrTx/>
              <a:buSzTx/>
              <a:buFontTx/>
            </a:pPr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设计环境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 cstate="print"/>
          <a:stretch>
            <a:fillRect/>
          </a:stretch>
        </p:blipFill>
        <p:spPr>
          <a:xfrm>
            <a:off x="11614150" y="3175"/>
            <a:ext cx="1231265" cy="1193800"/>
          </a:xfrm>
          <a:prstGeom prst="rect">
            <a:avLst/>
          </a:prstGeom>
        </p:spPr>
      </p:pic>
      <p:sp>
        <p:nvSpPr>
          <p:cNvPr id="2" name="Text Box 3"/>
          <p:cNvSpPr>
            <a:spLocks noChangeArrowheads="1"/>
          </p:cNvSpPr>
          <p:nvPr/>
        </p:nvSpPr>
        <p:spPr bwMode="auto">
          <a:xfrm>
            <a:off x="18003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设计内容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 Box 3"/>
          <p:cNvSpPr>
            <a:spLocks noChangeArrowheads="1"/>
          </p:cNvSpPr>
          <p:nvPr/>
        </p:nvSpPr>
        <p:spPr bwMode="auto">
          <a:xfrm>
            <a:off x="360309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设计方案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Text Box 3"/>
          <p:cNvSpPr>
            <a:spLocks noChangeArrowheads="1"/>
          </p:cNvSpPr>
          <p:nvPr/>
        </p:nvSpPr>
        <p:spPr bwMode="auto">
          <a:xfrm>
            <a:off x="541411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程序流程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194" name="矩形 35844"/>
          <p:cNvSpPr/>
          <p:nvPr/>
        </p:nvSpPr>
        <p:spPr>
          <a:xfrm>
            <a:off x="695325" y="3725863"/>
            <a:ext cx="1209675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p>
            <a:pPr>
              <a:lnSpc>
                <a:spcPct val="150000"/>
              </a:lnSpc>
            </a:pP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Text Box 3"/>
          <p:cNvSpPr>
            <a:spLocks noChangeArrowheads="1"/>
          </p:cNvSpPr>
          <p:nvPr/>
        </p:nvSpPr>
        <p:spPr bwMode="auto">
          <a:xfrm>
            <a:off x="7119729" y="1147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>
              <a:buClrTx/>
              <a:buSzTx/>
              <a:buFontTx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应用测试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8825339" y="-5038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设计展望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5" name="图片 -2147482571"/>
          <p:cNvPicPr>
            <a:picLocks noChangeAspect="1"/>
          </p:cNvPicPr>
          <p:nvPr/>
        </p:nvPicPr>
        <p:blipFill>
          <a:blip r:embed="rId3"/>
          <a:srcRect r="61682"/>
          <a:stretch>
            <a:fillRect/>
          </a:stretch>
        </p:blipFill>
        <p:spPr>
          <a:xfrm>
            <a:off x="812800" y="2536190"/>
            <a:ext cx="2016125" cy="291338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图片 -2147482568"/>
          <p:cNvPicPr>
            <a:picLocks noChangeAspect="1"/>
          </p:cNvPicPr>
          <p:nvPr/>
        </p:nvPicPr>
        <p:blipFill>
          <a:blip r:embed="rId4"/>
          <a:srcRect r="33701"/>
          <a:stretch>
            <a:fillRect/>
          </a:stretch>
        </p:blipFill>
        <p:spPr>
          <a:xfrm>
            <a:off x="3765550" y="1534160"/>
            <a:ext cx="1921510" cy="22980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" name="图片 -2147482561"/>
          <p:cNvPicPr>
            <a:picLocks noChangeAspect="1"/>
          </p:cNvPicPr>
          <p:nvPr/>
        </p:nvPicPr>
        <p:blipFill>
          <a:blip r:embed="rId5"/>
          <a:srcRect r="61173"/>
          <a:stretch>
            <a:fillRect/>
          </a:stretch>
        </p:blipFill>
        <p:spPr>
          <a:xfrm>
            <a:off x="5781675" y="1534160"/>
            <a:ext cx="1427480" cy="23710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" name="图片 -2147482558"/>
          <p:cNvPicPr>
            <a:picLocks noChangeAspect="1"/>
          </p:cNvPicPr>
          <p:nvPr/>
        </p:nvPicPr>
        <p:blipFill>
          <a:blip r:embed="rId6"/>
          <a:srcRect r="45544"/>
          <a:stretch>
            <a:fillRect/>
          </a:stretch>
        </p:blipFill>
        <p:spPr>
          <a:xfrm>
            <a:off x="3802380" y="3832225"/>
            <a:ext cx="1882140" cy="27063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" name="图片 -2147482538"/>
          <p:cNvPicPr>
            <a:picLocks noChangeAspect="1"/>
          </p:cNvPicPr>
          <p:nvPr/>
        </p:nvPicPr>
        <p:blipFill>
          <a:blip r:embed="rId7"/>
          <a:srcRect r="65342"/>
          <a:stretch>
            <a:fillRect/>
          </a:stretch>
        </p:blipFill>
        <p:spPr>
          <a:xfrm>
            <a:off x="5733415" y="3904615"/>
            <a:ext cx="1614170" cy="2378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右箭头 12"/>
          <p:cNvSpPr/>
          <p:nvPr/>
        </p:nvSpPr>
        <p:spPr>
          <a:xfrm>
            <a:off x="2964180" y="3832225"/>
            <a:ext cx="504190" cy="432435"/>
          </a:xfrm>
          <a:prstGeom prst="rightArrow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4" name="f043e8fedaf4ce6e134ff7f71a6952f8">
            <a:hlinkClick r:id="" action="ppaction://media"/>
          </p:cNvPr>
          <p:cNvPicPr/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941945" y="1312545"/>
            <a:ext cx="2761615" cy="550227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矩形 3"/>
          <p:cNvSpPr>
            <a:spLocks noChangeArrowheads="1"/>
          </p:cNvSpPr>
          <p:nvPr/>
        </p:nvSpPr>
        <p:spPr bwMode="auto">
          <a:xfrm>
            <a:off x="-13970" y="5080"/>
            <a:ext cx="12858115" cy="11785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 sz="2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858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lstStyle/>
          <a:p>
            <a:pPr algn="r">
              <a:buClrTx/>
              <a:buSzTx/>
              <a:buFontTx/>
            </a:pPr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设计环境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1614150" y="3175"/>
            <a:ext cx="1231265" cy="1193800"/>
          </a:xfrm>
          <a:prstGeom prst="rect">
            <a:avLst/>
          </a:prstGeom>
        </p:spPr>
      </p:pic>
      <p:sp>
        <p:nvSpPr>
          <p:cNvPr id="2" name="Text Box 3"/>
          <p:cNvSpPr>
            <a:spLocks noChangeArrowheads="1"/>
          </p:cNvSpPr>
          <p:nvPr/>
        </p:nvSpPr>
        <p:spPr bwMode="auto">
          <a:xfrm>
            <a:off x="1800334" y="3560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设计内容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 Box 3"/>
          <p:cNvSpPr>
            <a:spLocks noChangeArrowheads="1"/>
          </p:cNvSpPr>
          <p:nvPr/>
        </p:nvSpPr>
        <p:spPr bwMode="auto">
          <a:xfrm>
            <a:off x="360309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设计方案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Text Box 3"/>
          <p:cNvSpPr>
            <a:spLocks noChangeArrowheads="1"/>
          </p:cNvSpPr>
          <p:nvPr/>
        </p:nvSpPr>
        <p:spPr bwMode="auto">
          <a:xfrm>
            <a:off x="5414119" y="2798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程序流程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194" name="矩形 35844"/>
          <p:cNvSpPr/>
          <p:nvPr/>
        </p:nvSpPr>
        <p:spPr>
          <a:xfrm>
            <a:off x="695325" y="3725863"/>
            <a:ext cx="1209675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ctr">
            <a:spAutoFit/>
          </a:bodyPr>
          <a:p>
            <a:pPr>
              <a:lnSpc>
                <a:spcPct val="150000"/>
              </a:lnSpc>
            </a:pPr>
            <a:endParaRPr lang="zh-CN" altLang="en-US" sz="2400" b="1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Text Box 3"/>
          <p:cNvSpPr>
            <a:spLocks noChangeArrowheads="1"/>
          </p:cNvSpPr>
          <p:nvPr/>
        </p:nvSpPr>
        <p:spPr bwMode="auto">
          <a:xfrm>
            <a:off x="7119729" y="11472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/>
            <a:r>
              <a:rPr lang="zh-CN" altLang="en-US" sz="28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应用测试</a:t>
            </a:r>
            <a:endParaRPr lang="zh-CN" altLang="en-US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Text Box 3"/>
          <p:cNvSpPr>
            <a:spLocks noChangeArrowheads="1"/>
          </p:cNvSpPr>
          <p:nvPr/>
        </p:nvSpPr>
        <p:spPr bwMode="auto">
          <a:xfrm>
            <a:off x="8825339" y="-5038"/>
            <a:ext cx="160528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anchor="ctr">
            <a:spAutoFit/>
          </a:bodyPr>
          <a:p>
            <a:pPr algn="r">
              <a:buClrTx/>
              <a:buSzTx/>
              <a:buFontTx/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设计展望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7555" y="2157730"/>
            <a:ext cx="1078738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711200" algn="l">
              <a:buClrTx/>
              <a:buSzTx/>
              <a:buFontTx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lang="zh-CN" altLang="en-US" sz="2800" b="0">
                <a:ea typeface="宋体" panose="02010600030101010101" pitchFamily="2" charset="-122"/>
                <a:sym typeface="+mn-ea"/>
              </a:rPr>
              <a:t>更多选择：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  <a:p>
            <a:pPr marL="0" indent="711200" algn="l">
              <a:buClrTx/>
              <a:buSzTx/>
              <a:buFontTx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lang="zh-CN" altLang="en-US" sz="2800" b="0">
                <a:ea typeface="宋体" panose="02010600030101010101" pitchFamily="2" charset="-122"/>
                <a:sym typeface="+mn-ea"/>
              </a:rPr>
              <a:t>①可以选择喷水的速度和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流量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  <a:p>
            <a:pPr marL="0" indent="711200" algn="l">
              <a:buClrTx/>
              <a:buSzTx/>
              <a:buFontTx/>
              <a:extLst>
                <a:ext uri="{35155182-B16C-46BC-9424-99874614C6A1}">
                  <wpsdc:indentchars xmlns:wpsdc="http://www.wps.cn/officeDocument/2017/drawingmlCustomData" val="200" checksum="3773799597"/>
                </a:ext>
              </a:extLst>
            </a:pPr>
            <a:r>
              <a:rPr lang="zh-CN" altLang="en-US" sz="2800" b="0">
                <a:ea typeface="宋体" panose="02010600030101010101" pitchFamily="2" charset="-122"/>
                <a:sym typeface="+mn-ea"/>
              </a:rPr>
              <a:t>②智能</a:t>
            </a:r>
            <a:r>
              <a:rPr lang="zh-CN" altLang="en-US" sz="2800" b="0">
                <a:ea typeface="宋体" panose="02010600030101010101" pitchFamily="2" charset="-122"/>
                <a:sym typeface="+mn-ea"/>
              </a:rPr>
              <a:t>遥控</a:t>
            </a:r>
            <a:endParaRPr lang="zh-CN" altLang="en-US" sz="2800" b="0">
              <a:ea typeface="宋体" panose="02010600030101010101" pitchFamily="2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52755" y="1527810"/>
            <a:ext cx="1078738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indent="0"/>
            <a:r>
              <a:rPr lang="zh-CN" sz="3200" b="1">
                <a:sym typeface="+mn-ea"/>
              </a:rPr>
              <a:t>二、</a:t>
            </a:r>
            <a:r>
              <a:rPr lang="zh-CN" sz="3200" b="1">
                <a:sym typeface="+mn-ea"/>
              </a:rPr>
              <a:t>设计展望</a:t>
            </a:r>
            <a:endParaRPr lang="zh-CN" sz="3200" b="1">
              <a:sym typeface="+mn-ea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10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11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4"/>
</p:tagLst>
</file>

<file path=ppt/tags/tag12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ags/tag13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4"/>
</p:tagLst>
</file>

<file path=ppt/tags/tag14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4"/>
</p:tagLst>
</file>

<file path=ppt/tags/tag15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ags/tag16.xml><?xml version="1.0" encoding="utf-8"?>
<p:tagLst xmlns:p="http://schemas.openxmlformats.org/presentationml/2006/main">
  <p:tag name="KSO_WM_UNIT_PLACING_PICTURE_USER_VIEWPORT" val="{&quot;height&quot;:1880,&quot;width&quot;:1939}"/>
</p:tagLst>
</file>

<file path=ppt/tags/tag17.xml><?xml version="1.0" encoding="utf-8"?>
<p:tagLst xmlns:p="http://schemas.openxmlformats.org/presentationml/2006/main">
  <p:tag name="KSO_WM_UNIT_PLACING_PICTURE_USER_VIEWPORT" val="{&quot;height&quot;:1880,&quot;width&quot;:1939}"/>
</p:tagLst>
</file>

<file path=ppt/tags/tag18.xml><?xml version="1.0" encoding="utf-8"?>
<p:tagLst xmlns:p="http://schemas.openxmlformats.org/presentationml/2006/main">
  <p:tag name="KSO_WPP_MARK_KEY" val="ba809212-6bc9-454d-bd86-dafc0b4c5011"/>
  <p:tag name="COMMONDATA" val="eyJoZGlkIjoiNWZhMDc4Mjk5OGUzNTk4ZWU0MzYxZGVhMWRmNmZlYzAifQ=="/>
  <p:tag name="commondata" val="eyJoZGlkIjoiOTc3M2Y5NzIzMDFlZjAyY2Q4Njk5ODkyYjFjNzBiNTQifQ==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4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2"/>
</p:tagLst>
</file>

<file path=ppt/tags/tag5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3"/>
</p:tagLst>
</file>

<file path=ppt/tags/tag6.xml><?xml version="1.0" encoding="utf-8"?>
<p:tagLst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7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4"/>
</p:tagLst>
</file>

<file path=ppt/tags/tag8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4"/>
</p:tagLst>
</file>

<file path=ppt/tags/tag9.xml><?xml version="1.0" encoding="utf-8"?>
<p:tagLst xmlns:p="http://schemas.openxmlformats.org/presentationml/2006/main">
  <p:tag name="MH" val="20160830110146"/>
  <p:tag name="MH_LIBRARY" val="CONTENTS"/>
  <p:tag name="MH_TYPE" val="NUMBER"/>
  <p:tag name="ID" val="553512"/>
  <p:tag name="MH_ORDER" val="1"/>
</p:tagLst>
</file>

<file path=ppt/theme/theme1.xml><?xml version="1.0" encoding="utf-8"?>
<a:theme xmlns:a="http://schemas.openxmlformats.org/drawingml/2006/main" name="1_自定义设计方案">
  <a:themeElements>
    <a:clrScheme name="自定义 11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93385"/>
      </a:accent1>
      <a:accent2>
        <a:srgbClr val="7F7F7F"/>
      </a:accent2>
      <a:accent3>
        <a:srgbClr val="093385"/>
      </a:accent3>
      <a:accent4>
        <a:srgbClr val="7F7F7F"/>
      </a:accent4>
      <a:accent5>
        <a:srgbClr val="093385"/>
      </a:accent5>
      <a:accent6>
        <a:srgbClr val="7F7F7F"/>
      </a:accent6>
      <a:hlink>
        <a:srgbClr val="093385"/>
      </a:hlink>
      <a:folHlink>
        <a:srgbClr val="7F7F7F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643</Words>
  <Application>WPS 演示</Application>
  <PresentationFormat>自定义</PresentationFormat>
  <Paragraphs>183</Paragraphs>
  <Slides>10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Arial</vt:lpstr>
      <vt:lpstr>宋体</vt:lpstr>
      <vt:lpstr>Wingdings</vt:lpstr>
      <vt:lpstr>Calibri</vt:lpstr>
      <vt:lpstr>微软雅黑</vt:lpstr>
      <vt:lpstr>Times New Roman</vt:lpstr>
      <vt:lpstr>黑体</vt:lpstr>
      <vt:lpstr>幼圆</vt:lpstr>
      <vt:lpstr>Calibri Light</vt:lpstr>
      <vt:lpstr>Arial Unicode MS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bt028.pptx</dc:title>
  <dc:creator/>
  <cp:lastModifiedBy>熊猫欲睡</cp:lastModifiedBy>
  <cp:revision>82</cp:revision>
  <dcterms:created xsi:type="dcterms:W3CDTF">2016-09-26T15:00:00Z</dcterms:created>
  <dcterms:modified xsi:type="dcterms:W3CDTF">2024-12-21T08:44:13Z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2052-12.1.0.18276</vt:lpwstr>
  </property>
  <property fmtid="{D5CDD505-2E9C-101B-9397-08002B2CF9AE}" pid="3" name="KSORubyTemplateID">
    <vt:lpwstr>13</vt:lpwstr>
  </property>
  <property fmtid="{D5CDD505-2E9C-101B-9397-08002B2CF9AE}" pid="4" name="ICV">
    <vt:lpwstr>BFAC73ECE04F41348A5D00E29B3B75F3_13</vt:lpwstr>
  </property>
</Properties>
</file>

<file path=docProps/thumbnail.jpeg>
</file>